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8138160" y="-1097280"/>
            <a:ext cx="5486400" cy="5486400"/>
          </a:xfrm>
          <a:prstGeom prst="ellipse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Oval 3"/>
          <p:cNvSpPr/>
          <p:nvPr/>
        </p:nvSpPr>
        <p:spPr>
          <a:xfrm>
            <a:off x="9692640" y="4206240"/>
            <a:ext cx="4114800" cy="4114800"/>
          </a:xfrm>
          <a:prstGeom prst="ellipse">
            <a:avLst/>
          </a:prstGeom>
          <a:solidFill>
            <a:srgbClr val="1B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icture 4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48640"/>
            <a:ext cx="966158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5966" y="530352"/>
            <a:ext cx="23774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FFFFFF"/>
                </a:solidFill>
                <a:latin typeface="Cambria"/>
              </a:rPr>
              <a:t>Desi</a:t>
            </a:r>
            <a:r>
              <a:rPr sz="2000" b="1" i="0">
                <a:solidFill>
                  <a:srgbClr val="CADCFC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CADCFC"/>
                </a:solidFill>
                <a:latin typeface="Calibri"/>
              </a:rPr>
              <a:t>by SCM Software Lab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874519"/>
            <a:ext cx="4206240" cy="310896"/>
          </a:xfrm>
          <a:prstGeom prst="roundRect">
            <a:avLst>
              <a:gd name="adj" fmla="val 50000"/>
            </a:avLst>
          </a:prstGeom>
          <a:solidFill>
            <a:srgbClr val="1B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40080" y="1874519"/>
            <a:ext cx="42062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950" b="1" i="0">
                <a:solidFill>
                  <a:srgbClr val="FFFFFF"/>
                </a:solidFill>
                <a:latin typeface="Calibri"/>
              </a:rPr>
              <a:t>INDIA'S LOWEST-COST AI-POWERED SAAS ERP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331720"/>
            <a:ext cx="69494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FFFFFF"/>
                </a:solidFill>
                <a:latin typeface="Cambria"/>
              </a:rPr>
              <a:t>The AI-powered cloud ERP </a:t>
            </a:r>
            <a:r>
              <a:rPr sz="4400" b="1" i="0">
                <a:solidFill>
                  <a:srgbClr val="FFFFFF"/>
                </a:solidFill>
                <a:latin typeface="Cambria"/>
              </a:rPr>
              <a:t>for India.</a:t>
            </a:r>
          </a:p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FFFFFF"/>
                </a:solidFill>
                <a:latin typeface="Cambria"/>
              </a:rPr>
              <a:t>Every module. </a:t>
            </a:r>
            <a:r>
              <a:rPr sz="4400" b="1" i="0">
                <a:solidFill>
                  <a:srgbClr val="CADCFC"/>
                </a:solidFill>
                <a:latin typeface="Cambria"/>
              </a:rPr>
              <a:t>₹10 a day.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617720"/>
            <a:ext cx="67665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 i="0">
                <a:solidFill>
                  <a:srgbClr val="CADCFC"/>
                </a:solidFill>
                <a:latin typeface="Calibri"/>
              </a:rPr>
              <a:t>GST billing and e-Invoice, inventory, purchase, manufacturing, accounts, payroll, CRM, multi-branch controls and a built-in AI assistant, in your browser, paid by the day like a mobile recharge.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71500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CADCFC"/>
                </a:solidFill>
                <a:latin typeface="Calibri"/>
              </a:rPr>
              <a:t>DesiERP by SCM Software Lab, Guntur, Andhra Pradesh  ·  desi-erp.in</a:t>
            </a:r>
          </a:p>
        </p:txBody>
      </p:sp>
      <p:pic>
        <p:nvPicPr>
          <p:cNvPr id="12" name="Picture 11" descr="desierp-dashboard-nav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1920240"/>
            <a:ext cx="4206240" cy="2413914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"/>
            <a:ext cx="69563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4002" y="118872"/>
            <a:ext cx="2377440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Desi</a:t>
            </a:r>
            <a:r>
              <a:rPr sz="2000" b="1" i="0">
                <a:solidFill>
                  <a:srgbClr val="1F5FD6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7280"/>
                </a:solidFill>
                <a:latin typeface="Calibri"/>
              </a:rPr>
              <a:t>by SCM Software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161B26"/>
                </a:solidFill>
                <a:latin typeface="Cambria"/>
              </a:rPr>
              <a:t>Indian businesses have had two bad choices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6B7280"/>
                </a:solidFill>
                <a:latin typeface="Calibri"/>
              </a:rPr>
              <a:t>Small tools stop at billing. Big systems cost a licence, a consultant and a year.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5394960" cy="2743200"/>
          </a:xfrm>
          <a:prstGeom prst="roundRect">
            <a:avLst>
              <a:gd name="adj" fmla="val 8000"/>
            </a:avLst>
          </a:prstGeom>
          <a:solidFill>
            <a:srgbClr val="FF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49808" y="2121408"/>
            <a:ext cx="499262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E8590C"/>
                </a:solidFill>
                <a:latin typeface="Cambria"/>
              </a:rPr>
              <a:t>Billing and accounting apps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505456"/>
            <a:ext cx="4992624" cy="20848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 i="0">
                <a:solidFill>
                  <a:srgbClr val="3D4452"/>
                </a:solidFill>
                <a:latin typeface="Calibri"/>
              </a:rPr>
              <a:t>Fine for the first invoice. Then the gaps show:</a:t>
            </a:r>
          </a:p>
          <a:p>
            <a:pPr algn="l">
              <a:lnSpc>
                <a:spcPct val="112000"/>
              </a:lnSpc>
            </a:pPr>
            <a:r>
              <a:rPr sz="1400" b="0" i="0">
                <a:solidFill>
                  <a:srgbClr val="3D4452"/>
                </a:solidFill>
                <a:latin typeface="Calibri"/>
              </a:rPr>
              <a:t>no purchase approvals, no production, no payroll rules, no branch controls, no audit trail.</a:t>
            </a:r>
          </a:p>
          <a:p>
            <a:pPr algn="l">
              <a:lnSpc>
                <a:spcPct val="112000"/>
              </a:lnSpc>
            </a:pPr>
            <a:r>
              <a:rPr sz="1400" b="0" i="0">
                <a:solidFill>
                  <a:srgbClr val="3D4452"/>
                </a:solidFill>
                <a:latin typeface="Calibri"/>
              </a:rPr>
              <a:t> </a:t>
            </a:r>
          </a:p>
          <a:p>
            <a:pPr algn="l">
              <a:lnSpc>
                <a:spcPct val="112000"/>
              </a:lnSpc>
            </a:pPr>
            <a:r>
              <a:rPr sz="1400" b="0" i="0">
                <a:solidFill>
                  <a:srgbClr val="3D4452"/>
                </a:solidFill>
                <a:latin typeface="Calibri"/>
              </a:rPr>
              <a:t>Every extra need becomes another app, another login and another export.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920240"/>
            <a:ext cx="5394960" cy="2743200"/>
          </a:xfrm>
          <a:prstGeom prst="roundRect">
            <a:avLst>
              <a:gd name="adj" fmla="val 8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464807" y="2121408"/>
            <a:ext cx="499262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F5FD6"/>
                </a:solidFill>
                <a:latin typeface="Cambria"/>
              </a:rPr>
              <a:t>Large ERP suites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4807" y="2505456"/>
            <a:ext cx="4992624" cy="20848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 i="0">
                <a:solidFill>
                  <a:srgbClr val="3D4452"/>
                </a:solidFill>
                <a:latin typeface="Calibri"/>
              </a:rPr>
              <a:t>The depth is there, and so is the price:</a:t>
            </a:r>
          </a:p>
          <a:p>
            <a:pPr algn="l">
              <a:lnSpc>
                <a:spcPct val="112000"/>
              </a:lnSpc>
            </a:pPr>
            <a:r>
              <a:rPr sz="1400" b="0" i="0">
                <a:solidFill>
                  <a:srgbClr val="3D4452"/>
                </a:solidFill>
                <a:latin typeface="Calibri"/>
              </a:rPr>
              <a:t>licence fees per user per year, an implementation project, AMC, and upgrade charges.</a:t>
            </a:r>
          </a:p>
          <a:p>
            <a:pPr algn="l">
              <a:lnSpc>
                <a:spcPct val="112000"/>
              </a:lnSpc>
            </a:pPr>
            <a:r>
              <a:rPr sz="1400" b="0" i="0">
                <a:solidFill>
                  <a:srgbClr val="3D4452"/>
                </a:solidFill>
                <a:latin typeface="Calibri"/>
              </a:rPr>
              <a:t> </a:t>
            </a:r>
          </a:p>
          <a:p>
            <a:pPr algn="l">
              <a:lnSpc>
                <a:spcPct val="112000"/>
              </a:lnSpc>
            </a:pPr>
            <a:r>
              <a:rPr sz="1400" b="0" i="0">
                <a:solidFill>
                  <a:srgbClr val="3D4452"/>
                </a:solidFill>
                <a:latin typeface="Calibri"/>
              </a:rPr>
              <a:t>Out of reach for a shop, a distributor or a small factory.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983480"/>
            <a:ext cx="11109960" cy="731520"/>
          </a:xfrm>
          <a:prstGeom prst="roundRect">
            <a:avLst>
              <a:gd name="adj" fmla="val 30000"/>
            </a:avLst>
          </a:prstGeom>
          <a:solidFill>
            <a:srgbClr val="E9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48640" y="4983480"/>
            <a:ext cx="1110996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 i="0">
                <a:solidFill>
                  <a:srgbClr val="12A150"/>
                </a:solidFill>
                <a:latin typeface="Calibri"/>
              </a:rPr>
              <a:t>DesiERP: </a:t>
            </a:r>
            <a:r>
              <a:rPr sz="1400" b="0" i="0">
                <a:solidFill>
                  <a:srgbClr val="161B26"/>
                </a:solidFill>
                <a:latin typeface="Calibri"/>
              </a:rPr>
              <a:t>the depth of a full ERP, every module included, at ₹10 a day per login. No licence, no AMC, no contract.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desi-erp.in  ·  +91 90524 99309  ·  sales@scmsoftwarelab.com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19088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"/>
            <a:ext cx="69563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4002" y="118872"/>
            <a:ext cx="2377440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Desi</a:t>
            </a:r>
            <a:r>
              <a:rPr sz="2000" b="1" i="0">
                <a:solidFill>
                  <a:srgbClr val="1F5FD6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7280"/>
                </a:solidFill>
                <a:latin typeface="Calibri"/>
              </a:rPr>
              <a:t>by SCM Software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161B26"/>
                </a:solidFill>
                <a:latin typeface="Cambria"/>
              </a:rPr>
              <a:t>One ERP, nine modules, every login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6B7280"/>
                </a:solidFill>
                <a:latin typeface="Calibri"/>
              </a:rPr>
              <a:t>Nothing to buy later. Whichever recharge you pick, every login gets all of this.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74519"/>
            <a:ext cx="3566160" cy="1298448"/>
          </a:xfrm>
          <a:prstGeom prst="roundRect">
            <a:avLst>
              <a:gd name="adj" fmla="val 10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749808" y="2112263"/>
            <a:ext cx="146304" cy="146304"/>
          </a:xfrm>
          <a:prstGeom prst="ellipse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020824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61B26"/>
                </a:solidFill>
                <a:latin typeface="Cambria"/>
              </a:rPr>
              <a:t>Sales &amp; GST billing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404872"/>
            <a:ext cx="29260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Invoices, quotes, POS, e-Invoice, e-way bill, receipts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5968" y="1874519"/>
            <a:ext cx="3566160" cy="1298448"/>
          </a:xfrm>
          <a:prstGeom prst="roundRect">
            <a:avLst>
              <a:gd name="adj" fmla="val 10000"/>
            </a:avLst>
          </a:prstGeom>
          <a:solidFill>
            <a:srgbClr val="F3E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4517136" y="2112263"/>
            <a:ext cx="146304" cy="146304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73168" y="2020824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61B26"/>
                </a:solidFill>
                <a:latin typeface="Cambria"/>
              </a:rPr>
              <a:t>GST &amp; e-Invoice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73168" y="2404872"/>
            <a:ext cx="29260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GSTR-1, 3B, 2B reconciliation, HSN and rates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1874519"/>
            <a:ext cx="3566160" cy="1298448"/>
          </a:xfrm>
          <a:prstGeom prst="roundRect">
            <a:avLst>
              <a:gd name="adj" fmla="val 10000"/>
            </a:avLst>
          </a:prstGeom>
          <a:solidFill>
            <a:srgbClr val="FF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8284464" y="2112263"/>
            <a:ext cx="146304" cy="146304"/>
          </a:xfrm>
          <a:prstGeom prst="ellipse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40496" y="2020824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61B26"/>
                </a:solidFill>
                <a:latin typeface="Cambria"/>
              </a:rPr>
              <a:t>Purchase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40496" y="2404872"/>
            <a:ext cx="29260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Requisitions, RFQs, approvals, POs, GRN, bills with TDS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55848"/>
            <a:ext cx="3566160" cy="1298448"/>
          </a:xfrm>
          <a:prstGeom prst="roundRect">
            <a:avLst>
              <a:gd name="adj" fmla="val 10000"/>
            </a:avLst>
          </a:prstGeom>
          <a:solidFill>
            <a:srgbClr val="E9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749808" y="3593591"/>
            <a:ext cx="146304" cy="146304"/>
          </a:xfrm>
          <a:prstGeom prst="ellipse">
            <a:avLst/>
          </a:prstGeom>
          <a:solidFill>
            <a:srgbClr val="12A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3502152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61B26"/>
                </a:solidFill>
                <a:latin typeface="Cambria"/>
              </a:rPr>
              <a:t>Inventory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3886200"/>
            <a:ext cx="29260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Warehouses, racks, batches, serials, expiry, reorder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15968" y="3355848"/>
            <a:ext cx="3566160" cy="1298448"/>
          </a:xfrm>
          <a:prstGeom prst="roundRect">
            <a:avLst>
              <a:gd name="adj" fmla="val 10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4517136" y="3593591"/>
            <a:ext cx="146304" cy="146304"/>
          </a:xfrm>
          <a:prstGeom prst="ellipse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73168" y="3502152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61B26"/>
                </a:solidFill>
                <a:latin typeface="Cambria"/>
              </a:rPr>
              <a:t>Manufacturing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73168" y="3886200"/>
            <a:ext cx="29260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Multi-level BOMs, plans, job cards, costing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83296" y="3355848"/>
            <a:ext cx="3566160" cy="1298448"/>
          </a:xfrm>
          <a:prstGeom prst="roundRect">
            <a:avLst>
              <a:gd name="adj" fmla="val 10000"/>
            </a:avLst>
          </a:prstGeom>
          <a:solidFill>
            <a:srgbClr val="F3E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8284464" y="3593591"/>
            <a:ext cx="146304" cy="146304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40496" y="3502152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61B26"/>
                </a:solidFill>
                <a:latin typeface="Cambria"/>
              </a:rPr>
              <a:t>Accounts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40496" y="3886200"/>
            <a:ext cx="29260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Double entry, bank reconciliation, P&amp;L, balance sheet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4837175"/>
            <a:ext cx="3566160" cy="1298448"/>
          </a:xfrm>
          <a:prstGeom prst="roundRect">
            <a:avLst>
              <a:gd name="adj" fmla="val 10000"/>
            </a:avLst>
          </a:prstGeom>
          <a:solidFill>
            <a:srgbClr val="FF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Oval 30"/>
          <p:cNvSpPr/>
          <p:nvPr/>
        </p:nvSpPr>
        <p:spPr>
          <a:xfrm>
            <a:off x="749808" y="5074919"/>
            <a:ext cx="146304" cy="146304"/>
          </a:xfrm>
          <a:prstGeom prst="ellipse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05840" y="4983479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61B26"/>
                </a:solidFill>
                <a:latin typeface="Cambria"/>
              </a:rPr>
              <a:t>Payroll &amp; HR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" y="5367527"/>
            <a:ext cx="29260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PF, ESI, PT, LWF, TDS, bonus, payslips, F&amp;F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15968" y="4837175"/>
            <a:ext cx="3566160" cy="1298448"/>
          </a:xfrm>
          <a:prstGeom prst="roundRect">
            <a:avLst>
              <a:gd name="adj" fmla="val 10000"/>
            </a:avLst>
          </a:prstGeom>
          <a:solidFill>
            <a:srgbClr val="E9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4517136" y="5074919"/>
            <a:ext cx="146304" cy="146304"/>
          </a:xfrm>
          <a:prstGeom prst="ellipse">
            <a:avLst/>
          </a:prstGeom>
          <a:solidFill>
            <a:srgbClr val="12A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73168" y="4983479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61B26"/>
                </a:solidFill>
                <a:latin typeface="Cambria"/>
              </a:rPr>
              <a:t>CRM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73168" y="5367527"/>
            <a:ext cx="29260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Leads, follow-ups, deals, campaigns, tickets, loyalty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083296" y="4837175"/>
            <a:ext cx="3566160" cy="1298448"/>
          </a:xfrm>
          <a:prstGeom prst="roundRect">
            <a:avLst>
              <a:gd name="adj" fmla="val 10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Oval 38"/>
          <p:cNvSpPr/>
          <p:nvPr/>
        </p:nvSpPr>
        <p:spPr>
          <a:xfrm>
            <a:off x="8284464" y="5074919"/>
            <a:ext cx="146304" cy="146304"/>
          </a:xfrm>
          <a:prstGeom prst="ellipse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540496" y="4983479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61B26"/>
                </a:solidFill>
                <a:latin typeface="Cambria"/>
              </a:rPr>
              <a:t>Controls &amp; AI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40496" y="5367527"/>
            <a:ext cx="29260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Branches, roles, approvals, audit trail, AI assistant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desi-erp.in  ·  +91 90524 99309  ·  sales@scmsoftwarelab.com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881360" y="6419088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"/>
            <a:ext cx="69563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4002" y="118872"/>
            <a:ext cx="2377440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Desi</a:t>
            </a:r>
            <a:r>
              <a:rPr sz="2000" b="1" i="0">
                <a:solidFill>
                  <a:srgbClr val="1F5FD6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7280"/>
                </a:solidFill>
                <a:latin typeface="Calibri"/>
              </a:rPr>
              <a:t>by SCM Software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161B26"/>
                </a:solidFill>
                <a:latin typeface="Cambria"/>
              </a:rPr>
              <a:t>Pay like a mobile recharge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6B7280"/>
                </a:solidFill>
                <a:latin typeface="Calibri"/>
              </a:rPr>
              <a:t>Recharge each login for the days you need. The longer the recharge, the less you pay per day.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2615184" cy="2286000"/>
          </a:xfrm>
          <a:prstGeom prst="roundRect">
            <a:avLst>
              <a:gd name="adj" fmla="val 10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31520" y="2103120"/>
            <a:ext cx="22860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 i="0">
                <a:solidFill>
                  <a:srgbClr val="1F5FD6"/>
                </a:solidFill>
                <a:latin typeface="Cambria"/>
              </a:rPr>
              <a:t>₹10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92608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161B26"/>
                </a:solidFill>
                <a:latin typeface="Calibri"/>
              </a:rPr>
              <a:t>a day, per login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310128"/>
            <a:ext cx="22860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3D4452"/>
                </a:solidFill>
                <a:latin typeface="Calibri"/>
              </a:rPr>
              <a:t>plus GST; every module included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46704" y="1920240"/>
            <a:ext cx="2615184" cy="2286000"/>
          </a:xfrm>
          <a:prstGeom prst="roundRect">
            <a:avLst>
              <a:gd name="adj" fmla="val 10000"/>
            </a:avLst>
          </a:prstGeom>
          <a:solidFill>
            <a:srgbClr val="E9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29584" y="2103120"/>
            <a:ext cx="22860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 i="0">
                <a:solidFill>
                  <a:srgbClr val="12A150"/>
                </a:solidFill>
                <a:latin typeface="Cambria"/>
              </a:rPr>
              <a:t>₹8.50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9584" y="292608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161B26"/>
                </a:solidFill>
                <a:latin typeface="Calibri"/>
              </a:rPr>
              <a:t>a day on a yearly recharge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9584" y="3310128"/>
            <a:ext cx="22860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3D4452"/>
                </a:solidFill>
                <a:latin typeface="Calibri"/>
              </a:rPr>
              <a:t>₹3,103 per login for the whole year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44768" y="1920240"/>
            <a:ext cx="2615184" cy="2286000"/>
          </a:xfrm>
          <a:prstGeom prst="roundRect">
            <a:avLst>
              <a:gd name="adj" fmla="val 10000"/>
            </a:avLst>
          </a:prstGeom>
          <a:solidFill>
            <a:srgbClr val="F3E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27648" y="2103120"/>
            <a:ext cx="22860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 i="0">
                <a:solidFill>
                  <a:srgbClr val="7C3AED"/>
                </a:solidFill>
                <a:latin typeface="Cambria"/>
              </a:rPr>
              <a:t>₹100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7648" y="292608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161B26"/>
                </a:solidFill>
                <a:latin typeface="Calibri"/>
              </a:rPr>
              <a:t>one-time setup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7648" y="3310128"/>
            <a:ext cx="22860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3D4452"/>
                </a:solidFill>
                <a:latin typeface="Calibri"/>
              </a:rPr>
              <a:t>paid with the first recharge only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42832" y="1920240"/>
            <a:ext cx="2615184" cy="2286000"/>
          </a:xfrm>
          <a:prstGeom prst="roundRect">
            <a:avLst>
              <a:gd name="adj" fmla="val 10000"/>
            </a:avLst>
          </a:prstGeom>
          <a:solidFill>
            <a:srgbClr val="FF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125711" y="2103120"/>
            <a:ext cx="22860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 i="0">
                <a:solidFill>
                  <a:srgbClr val="E8590C"/>
                </a:solidFill>
                <a:latin typeface="Cambria"/>
              </a:rPr>
              <a:t>₹1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25711" y="292608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161B26"/>
                </a:solidFill>
                <a:latin typeface="Calibri"/>
              </a:rPr>
              <a:t>per e-Invoice or e-way bill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25711" y="3310128"/>
            <a:ext cx="22860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3D4452"/>
                </a:solidFill>
                <a:latin typeface="Calibri"/>
              </a:rPr>
              <a:t>the GST Suvidha Provider's charge, bought as credits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80560"/>
            <a:ext cx="11109960" cy="1645920"/>
          </a:xfrm>
          <a:prstGeom prst="roundRect">
            <a:avLst>
              <a:gd name="adj" fmla="val 10000"/>
            </a:avLst>
          </a:prstGeom>
          <a:solidFill>
            <a:srgbClr val="F6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77240" y="461772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61B26"/>
                </a:solidFill>
                <a:latin typeface="Cambria"/>
              </a:rPr>
              <a:t>Nothing else, ever</a:t>
            </a:r>
          </a:p>
        </p:txBody>
      </p:sp>
      <p:sp>
        <p:nvSpPr>
          <p:cNvPr id="24" name="Oval 23"/>
          <p:cNvSpPr/>
          <p:nvPr/>
        </p:nvSpPr>
        <p:spPr>
          <a:xfrm>
            <a:off x="777240" y="5093208"/>
            <a:ext cx="182880" cy="182880"/>
          </a:xfrm>
          <a:prstGeom prst="ellipse">
            <a:avLst/>
          </a:prstGeom>
          <a:solidFill>
            <a:srgbClr val="12A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51560" y="5029200"/>
            <a:ext cx="2377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3D4452"/>
                </a:solidFill>
                <a:latin typeface="Calibri"/>
              </a:rPr>
              <a:t>No licence fee</a:t>
            </a:r>
          </a:p>
        </p:txBody>
      </p:sp>
      <p:sp>
        <p:nvSpPr>
          <p:cNvPr id="26" name="Oval 25"/>
          <p:cNvSpPr/>
          <p:nvPr/>
        </p:nvSpPr>
        <p:spPr>
          <a:xfrm>
            <a:off x="3474720" y="5093208"/>
            <a:ext cx="182880" cy="182880"/>
          </a:xfrm>
          <a:prstGeom prst="ellipse">
            <a:avLst/>
          </a:prstGeom>
          <a:solidFill>
            <a:srgbClr val="12A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749040" y="5029200"/>
            <a:ext cx="2377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3D4452"/>
                </a:solidFill>
                <a:latin typeface="Calibri"/>
              </a:rPr>
              <a:t>No AMC</a:t>
            </a:r>
          </a:p>
        </p:txBody>
      </p:sp>
      <p:sp>
        <p:nvSpPr>
          <p:cNvPr id="28" name="Oval 27"/>
          <p:cNvSpPr/>
          <p:nvPr/>
        </p:nvSpPr>
        <p:spPr>
          <a:xfrm>
            <a:off x="6172200" y="5093208"/>
            <a:ext cx="182880" cy="182880"/>
          </a:xfrm>
          <a:prstGeom prst="ellipse">
            <a:avLst/>
          </a:prstGeom>
          <a:solidFill>
            <a:srgbClr val="12A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46520" y="5029200"/>
            <a:ext cx="2377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3D4452"/>
                </a:solidFill>
                <a:latin typeface="Calibri"/>
              </a:rPr>
              <a:t>No contract</a:t>
            </a:r>
          </a:p>
        </p:txBody>
      </p:sp>
      <p:sp>
        <p:nvSpPr>
          <p:cNvPr id="30" name="Oval 29"/>
          <p:cNvSpPr/>
          <p:nvPr/>
        </p:nvSpPr>
        <p:spPr>
          <a:xfrm>
            <a:off x="8869680" y="5093208"/>
            <a:ext cx="182880" cy="182880"/>
          </a:xfrm>
          <a:prstGeom prst="ellipse">
            <a:avLst/>
          </a:prstGeom>
          <a:solidFill>
            <a:srgbClr val="12A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4000" y="5029200"/>
            <a:ext cx="2377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3D4452"/>
                </a:solidFill>
                <a:latin typeface="Calibri"/>
              </a:rPr>
              <a:t>No upgrade fees</a:t>
            </a:r>
          </a:p>
        </p:txBody>
      </p:sp>
      <p:sp>
        <p:nvSpPr>
          <p:cNvPr id="32" name="Oval 31"/>
          <p:cNvSpPr/>
          <p:nvPr/>
        </p:nvSpPr>
        <p:spPr>
          <a:xfrm>
            <a:off x="777240" y="5550408"/>
            <a:ext cx="182880" cy="182880"/>
          </a:xfrm>
          <a:prstGeom prst="ellipse">
            <a:avLst/>
          </a:prstGeom>
          <a:solidFill>
            <a:srgbClr val="12A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51560" y="5486400"/>
            <a:ext cx="2377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3D4452"/>
                </a:solidFill>
                <a:latin typeface="Calibri"/>
              </a:rPr>
              <a:t>No charge for new features</a:t>
            </a:r>
          </a:p>
        </p:txBody>
      </p:sp>
      <p:sp>
        <p:nvSpPr>
          <p:cNvPr id="34" name="Oval 33"/>
          <p:cNvSpPr/>
          <p:nvPr/>
        </p:nvSpPr>
        <p:spPr>
          <a:xfrm>
            <a:off x="3474720" y="5550408"/>
            <a:ext cx="182880" cy="182880"/>
          </a:xfrm>
          <a:prstGeom prst="ellipse">
            <a:avLst/>
          </a:prstGeom>
          <a:solidFill>
            <a:srgbClr val="12A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749040" y="5486400"/>
            <a:ext cx="2377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3D4452"/>
                </a:solidFill>
                <a:latin typeface="Calibri"/>
              </a:rPr>
              <a:t>No extra for any module</a:t>
            </a:r>
          </a:p>
        </p:txBody>
      </p:sp>
      <p:sp>
        <p:nvSpPr>
          <p:cNvPr id="36" name="Oval 35"/>
          <p:cNvSpPr/>
          <p:nvPr/>
        </p:nvSpPr>
        <p:spPr>
          <a:xfrm>
            <a:off x="6172200" y="5550408"/>
            <a:ext cx="182880" cy="182880"/>
          </a:xfrm>
          <a:prstGeom prst="ellipse">
            <a:avLst/>
          </a:prstGeom>
          <a:solidFill>
            <a:srgbClr val="12A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46520" y="5486400"/>
            <a:ext cx="2377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3D4452"/>
                </a:solidFill>
                <a:latin typeface="Calibri"/>
              </a:rPr>
              <a:t>Free read-only login for your CA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desi-erp.in  ·  +91 90524 99309  ·  sales@scmsoftwarelab.com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881360" y="6419088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"/>
            <a:ext cx="69563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4002" y="118872"/>
            <a:ext cx="2377440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Desi</a:t>
            </a:r>
            <a:r>
              <a:rPr sz="2000" b="1" i="0">
                <a:solidFill>
                  <a:srgbClr val="1F5FD6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7280"/>
                </a:solidFill>
                <a:latin typeface="Calibri"/>
              </a:rPr>
              <a:t>by SCM Software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161B26"/>
                </a:solidFill>
                <a:latin typeface="Cambria"/>
              </a:rPr>
              <a:t>Every Indian rule, already in the software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6B7280"/>
                </a:solidFill>
                <a:latin typeface="Calibri"/>
              </a:rPr>
              <a:t>Compliance is done from the documents you already make, not re-entered in a portal.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74519"/>
            <a:ext cx="3566160" cy="1920240"/>
          </a:xfrm>
          <a:prstGeom prst="roundRect">
            <a:avLst>
              <a:gd name="adj" fmla="val 10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49808" y="205740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F5FD6"/>
                </a:solidFill>
                <a:latin typeface="Cambria"/>
              </a:rPr>
              <a:t>GST billing &amp; returns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41448"/>
            <a:ext cx="3200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GSTR-1 and GSTR-3B prepared from your invoices; GSTR-2B reconciliation; HSN and rate masters; composition and SEZ parties handled.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874519"/>
            <a:ext cx="3566160" cy="1920240"/>
          </a:xfrm>
          <a:prstGeom prst="roundRect">
            <a:avLst>
              <a:gd name="adj" fmla="val 10000"/>
            </a:avLst>
          </a:prstGeom>
          <a:solidFill>
            <a:srgbClr val="F3E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17136" y="205740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7C3AED"/>
                </a:solidFill>
                <a:latin typeface="Cambria"/>
              </a:rPr>
              <a:t>e-Invoice &amp; e-way bill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136" y="2441448"/>
            <a:ext cx="3200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IRN and e-way bills generated from the invoice through a GST Suvidha Provider, with the checks run before anything is sent.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83296" y="1874519"/>
            <a:ext cx="3566160" cy="1920240"/>
          </a:xfrm>
          <a:prstGeom prst="roundRect">
            <a:avLst>
              <a:gd name="adj" fmla="val 10000"/>
            </a:avLst>
          </a:prstGeom>
          <a:solidFill>
            <a:srgbClr val="FF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84464" y="205740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E8590C"/>
                </a:solidFill>
                <a:latin typeface="Cambria"/>
              </a:rPr>
              <a:t>Payroll statute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4464" y="2441448"/>
            <a:ext cx="3200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PF, VPF, ESI, professional tax, LWF, TDS and bonus worked out by the rules; payslips and full-and-final settlements.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977639"/>
            <a:ext cx="3566160" cy="1920240"/>
          </a:xfrm>
          <a:prstGeom prst="roundRect">
            <a:avLst>
              <a:gd name="adj" fmla="val 10000"/>
            </a:avLst>
          </a:prstGeom>
          <a:solidFill>
            <a:srgbClr val="E9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49808" y="416052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2A150"/>
                </a:solidFill>
                <a:latin typeface="Cambria"/>
              </a:rPr>
              <a:t>Branches &amp; GSTINs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4544568"/>
            <a:ext cx="3200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Branches with their own GSTIN, place of supply decided per document, CGST/SGST or IGST split automatically.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5968" y="3977639"/>
            <a:ext cx="3566160" cy="1920240"/>
          </a:xfrm>
          <a:prstGeom prst="roundRect">
            <a:avLst>
              <a:gd name="adj" fmla="val 10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517136" y="416052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F5FD6"/>
                </a:solidFill>
                <a:latin typeface="Cambria"/>
              </a:rPr>
              <a:t>TDS &amp; TCS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17136" y="4544568"/>
            <a:ext cx="3200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TDS on supplier bills and salaries, TCS on customer invoices, sections and rates kept on the masters.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3296" y="3977639"/>
            <a:ext cx="3566160" cy="1920240"/>
          </a:xfrm>
          <a:prstGeom prst="roundRect">
            <a:avLst>
              <a:gd name="adj" fmla="val 10000"/>
            </a:avLst>
          </a:prstGeom>
          <a:solidFill>
            <a:srgbClr val="F3E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84464" y="416052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7C3AED"/>
                </a:solidFill>
                <a:latin typeface="Cambria"/>
              </a:rPr>
              <a:t>Indian masters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84464" y="4544568"/>
            <a:ext cx="3200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PIN-code addresses with state and city, IFSC lookup, UPI QR on invoices, rupee formatting everywhere.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desi-erp.in  ·  +91 90524 99309  ·  sales@scmsoftwarelab.com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81360" y="6419088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"/>
            <a:ext cx="69563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4002" y="118872"/>
            <a:ext cx="2377440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Desi</a:t>
            </a:r>
            <a:r>
              <a:rPr sz="2000" b="1" i="0">
                <a:solidFill>
                  <a:srgbClr val="1F5FD6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7280"/>
                </a:solidFill>
                <a:latin typeface="Calibri"/>
              </a:rPr>
              <a:t>by SCM Software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161B26"/>
                </a:solidFill>
                <a:latin typeface="Cambria"/>
              </a:rPr>
              <a:t>Sell at the counter and on account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6B7280"/>
                </a:solidFill>
                <a:latin typeface="Calibri"/>
              </a:rPr>
              <a:t>Scan-and-pay POS for the shop floor, sales orders for the trade, e-Invoice from both.</a:t>
            </a:r>
          </a:p>
        </p:txBody>
      </p:sp>
      <p:pic>
        <p:nvPicPr>
          <p:cNvPr id="6" name="Picture 5" descr="desierp-pos-bill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828800"/>
            <a:ext cx="5468112" cy="3138089"/>
          </a:xfrm>
          <a:prstGeom prst="rect">
            <a:avLst/>
          </a:prstGeom>
          <a:effectLst/>
        </p:spPr>
      </p:pic>
      <p:sp>
        <p:nvSpPr>
          <p:cNvPr id="7" name="TextBox 6"/>
          <p:cNvSpPr txBox="1"/>
          <p:nvPr/>
        </p:nvSpPr>
        <p:spPr>
          <a:xfrm>
            <a:off x="548640" y="5029200"/>
            <a:ext cx="5468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 i="0">
                <a:solidFill>
                  <a:srgbClr val="6B7280"/>
                </a:solidFill>
                <a:latin typeface="Calibri"/>
              </a:rPr>
              <a:t>POS (Scan): touch a product, scan a barcode, take UPI, card or cash.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321808"/>
            <a:ext cx="54681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F5FD6"/>
                </a:solidFill>
                <a:latin typeface="Cambria"/>
              </a:rPr>
              <a:t>POS billing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41848"/>
            <a:ext cx="5468112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1F5FD6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Barcode and touch billing, hold and recall bills, receipts</a:t>
            </a:r>
          </a:p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1F5FD6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UPI QR, card and cash, split payments</a:t>
            </a:r>
          </a:p>
        </p:txBody>
      </p:sp>
      <p:pic>
        <p:nvPicPr>
          <p:cNvPr id="10" name="Picture 9" descr="desierp-sales-order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828800"/>
            <a:ext cx="5468112" cy="3138089"/>
          </a:xfrm>
          <a:prstGeom prst="rect">
            <a:avLst/>
          </a:prstGeom>
          <a:effectLst/>
        </p:spPr>
      </p:pic>
      <p:sp>
        <p:nvSpPr>
          <p:cNvPr id="11" name="TextBox 10"/>
          <p:cNvSpPr txBox="1"/>
          <p:nvPr/>
        </p:nvSpPr>
        <p:spPr>
          <a:xfrm>
            <a:off x="6172200" y="5029200"/>
            <a:ext cx="5468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 i="0">
                <a:solidFill>
                  <a:srgbClr val="6B7280"/>
                </a:solidFill>
                <a:latin typeface="Calibri"/>
              </a:rPr>
              <a:t>Sales Orders: order to shipment to invoice to receipt, in one chain.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2200" y="5321808"/>
            <a:ext cx="54681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2A150"/>
                </a:solidFill>
                <a:latin typeface="Cambria"/>
              </a:rPr>
              <a:t>Sales orders and invoices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5641848"/>
            <a:ext cx="5468112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12A150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Quotations, orders, invoices, credit notes, receipts</a:t>
            </a:r>
          </a:p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12A150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e-Invoice (IRN) and e-way bill from the invoice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desi-erp.in  ·  +91 90524 99309  ·  sales@scmsoftwarelab.com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19088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"/>
            <a:ext cx="69563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4002" y="118872"/>
            <a:ext cx="2377440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Desi</a:t>
            </a:r>
            <a:r>
              <a:rPr sz="2000" b="1" i="0">
                <a:solidFill>
                  <a:srgbClr val="1F5FD6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7280"/>
                </a:solidFill>
                <a:latin typeface="Calibri"/>
              </a:rPr>
              <a:t>by SCM Software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161B26"/>
                </a:solidFill>
                <a:latin typeface="Cambria"/>
              </a:rPr>
              <a:t>Know exactly what you have, and where it 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6B7280"/>
                </a:solidFill>
                <a:latin typeface="Calibri"/>
              </a:rPr>
              <a:t>Every item, every batch, every rack, with on-order and reserved stock in view.</a:t>
            </a:r>
          </a:p>
        </p:txBody>
      </p:sp>
      <p:pic>
        <p:nvPicPr>
          <p:cNvPr id="6" name="Picture 5" descr="desierp-stock-summar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828800"/>
            <a:ext cx="5468112" cy="3138089"/>
          </a:xfrm>
          <a:prstGeom prst="rect">
            <a:avLst/>
          </a:prstGeom>
          <a:effectLst/>
        </p:spPr>
      </p:pic>
      <p:sp>
        <p:nvSpPr>
          <p:cNvPr id="7" name="TextBox 6"/>
          <p:cNvSpPr txBox="1"/>
          <p:nvPr/>
        </p:nvSpPr>
        <p:spPr>
          <a:xfrm>
            <a:off x="548640" y="5029200"/>
            <a:ext cx="5468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 i="0">
                <a:solidFill>
                  <a:srgbClr val="6B7280"/>
                </a:solidFill>
                <a:latin typeface="Calibri"/>
              </a:rPr>
              <a:t>Stock Summary: on order, on hand, reserved and available, item by item.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321808"/>
            <a:ext cx="54681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2A150"/>
                </a:solidFill>
                <a:latin typeface="Cambria"/>
              </a:rPr>
              <a:t>Inventory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41848"/>
            <a:ext cx="5468112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12A150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Warehouses, racks, batches, serials and expiry</a:t>
            </a:r>
          </a:p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12A150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Reorder levels, transfers, adjustments, stock ledger</a:t>
            </a:r>
          </a:p>
        </p:txBody>
      </p:sp>
      <p:pic>
        <p:nvPicPr>
          <p:cNvPr id="10" name="Picture 9" descr="desierp-product-mas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828800"/>
            <a:ext cx="5468112" cy="3138089"/>
          </a:xfrm>
          <a:prstGeom prst="rect">
            <a:avLst/>
          </a:prstGeom>
          <a:effectLst/>
        </p:spPr>
      </p:pic>
      <p:sp>
        <p:nvSpPr>
          <p:cNvPr id="11" name="TextBox 10"/>
          <p:cNvSpPr txBox="1"/>
          <p:nvPr/>
        </p:nvSpPr>
        <p:spPr>
          <a:xfrm>
            <a:off x="6172200" y="5029200"/>
            <a:ext cx="5468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 i="0">
                <a:solidFill>
                  <a:srgbClr val="6B7280"/>
                </a:solidFill>
                <a:latin typeface="Calibri"/>
              </a:rPr>
              <a:t>Add Product: HSN, GST rate, barcode, units and POS settings on one form.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2200" y="5321808"/>
            <a:ext cx="54681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7C3AED"/>
                </a:solidFill>
                <a:latin typeface="Cambria"/>
              </a:rPr>
              <a:t>Item master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5641848"/>
            <a:ext cx="5468112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7C3AED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HSN and GST rate from the masters, barcode and QR labels</a:t>
            </a:r>
          </a:p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7C3AED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Categories, brands, units of measure, price lists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desi-erp.in  ·  +91 90524 99309  ·  sales@scmsoftwarelab.com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19088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"/>
            <a:ext cx="69563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4002" y="118872"/>
            <a:ext cx="2377440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Desi</a:t>
            </a:r>
            <a:r>
              <a:rPr sz="2000" b="1" i="0">
                <a:solidFill>
                  <a:srgbClr val="1F5FD6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7280"/>
                </a:solidFill>
                <a:latin typeface="Calibri"/>
              </a:rPr>
              <a:t>by SCM Software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161B26"/>
                </a:solidFill>
                <a:latin typeface="Cambria"/>
              </a:rPr>
              <a:t>Buy with control, make with a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6B7280"/>
                </a:solidFill>
                <a:latin typeface="Calibri"/>
              </a:rPr>
              <a:t>The engines that make DesiERP an ERP rather than a billing tool.</a:t>
            </a:r>
          </a:p>
        </p:txBody>
      </p:sp>
      <p:pic>
        <p:nvPicPr>
          <p:cNvPr id="6" name="Picture 5" descr="desierp-purchase-ord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828800"/>
            <a:ext cx="5468112" cy="3138089"/>
          </a:xfrm>
          <a:prstGeom prst="rect">
            <a:avLst/>
          </a:prstGeom>
          <a:effectLst/>
        </p:spPr>
      </p:pic>
      <p:sp>
        <p:nvSpPr>
          <p:cNvPr id="7" name="TextBox 6"/>
          <p:cNvSpPr txBox="1"/>
          <p:nvPr/>
        </p:nvSpPr>
        <p:spPr>
          <a:xfrm>
            <a:off x="548640" y="5029200"/>
            <a:ext cx="5468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 i="0">
                <a:solidFill>
                  <a:srgbClr val="6B7280"/>
                </a:solidFill>
                <a:latin typeface="Calibri"/>
              </a:rPr>
              <a:t>Purchase Order: what was ordered, received and invoiced, with the GST split.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321808"/>
            <a:ext cx="54681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E8590C"/>
                </a:solidFill>
                <a:latin typeface="Cambria"/>
              </a:rPr>
              <a:t>Purchase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41848"/>
            <a:ext cx="5468112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E8590C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Requisitions, RFQs, approval limits, orders, goods receipt</a:t>
            </a:r>
          </a:p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E8590C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Bills with TDS, returns to vendor, supplier payments</a:t>
            </a:r>
          </a:p>
        </p:txBody>
      </p:sp>
      <p:pic>
        <p:nvPicPr>
          <p:cNvPr id="10" name="Picture 9" descr="desierp-production-order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828800"/>
            <a:ext cx="5468112" cy="3138089"/>
          </a:xfrm>
          <a:prstGeom prst="rect">
            <a:avLst/>
          </a:prstGeom>
          <a:effectLst/>
        </p:spPr>
      </p:pic>
      <p:sp>
        <p:nvSpPr>
          <p:cNvPr id="11" name="TextBox 10"/>
          <p:cNvSpPr txBox="1"/>
          <p:nvPr/>
        </p:nvSpPr>
        <p:spPr>
          <a:xfrm>
            <a:off x="6172200" y="5029200"/>
            <a:ext cx="5468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 i="0">
                <a:solidFill>
                  <a:srgbClr val="6B7280"/>
                </a:solidFill>
                <a:latin typeface="Calibri"/>
              </a:rPr>
              <a:t>Production Orders: BOM scaled to quantity, material issued, output, cost.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2200" y="5321808"/>
            <a:ext cx="54681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F5FD6"/>
                </a:solidFill>
                <a:latin typeface="Cambria"/>
              </a:rPr>
              <a:t>Manufacturing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5641848"/>
            <a:ext cx="5468112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1F5FD6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Multi-level BOMs, production plans with shortages</a:t>
            </a:r>
          </a:p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1F5FD6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Job cards, material issue, wastage, quality, costing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desi-erp.in  ·  +91 90524 99309  ·  sales@scmsoftwarelab.com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19088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"/>
            <a:ext cx="69563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4002" y="118872"/>
            <a:ext cx="2377440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Desi</a:t>
            </a:r>
            <a:r>
              <a:rPr sz="2000" b="1" i="0">
                <a:solidFill>
                  <a:srgbClr val="1F5FD6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7280"/>
                </a:solidFill>
                <a:latin typeface="Calibri"/>
              </a:rPr>
              <a:t>by SCM Software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161B26"/>
                </a:solidFill>
                <a:latin typeface="Cambria"/>
              </a:rPr>
              <a:t>Books that keep themselves up to date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6B7280"/>
                </a:solidFill>
                <a:latin typeface="Calibri"/>
              </a:rPr>
              <a:t>Every document posts its own journal; the chart of accounts is a tree, as in the big systems.</a:t>
            </a:r>
          </a:p>
        </p:txBody>
      </p:sp>
      <p:pic>
        <p:nvPicPr>
          <p:cNvPr id="6" name="Picture 5" descr="desierp-journal-entri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828800"/>
            <a:ext cx="5468112" cy="3138089"/>
          </a:xfrm>
          <a:prstGeom prst="rect">
            <a:avLst/>
          </a:prstGeom>
          <a:effectLst/>
        </p:spPr>
      </p:pic>
      <p:sp>
        <p:nvSpPr>
          <p:cNvPr id="7" name="TextBox 6"/>
          <p:cNvSpPr txBox="1"/>
          <p:nvPr/>
        </p:nvSpPr>
        <p:spPr>
          <a:xfrm>
            <a:off x="548640" y="5029200"/>
            <a:ext cx="5468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 i="0">
                <a:solidFill>
                  <a:srgbClr val="6B7280"/>
                </a:solidFill>
                <a:latin typeface="Calibri"/>
              </a:rPr>
              <a:t>Journal Entries: the ones your documents post automatically and the ones you write.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321808"/>
            <a:ext cx="54681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7C3AED"/>
                </a:solidFill>
                <a:latin typeface="Cambria"/>
              </a:rPr>
              <a:t>Accounts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41848"/>
            <a:ext cx="5468112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7C3AED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Bank reconciliation, day book, ledgers, trial balance, P&amp;L, balance sheet</a:t>
            </a:r>
          </a:p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7C3AED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Perpetual inventory: stock posts to the books at cost</a:t>
            </a:r>
          </a:p>
        </p:txBody>
      </p:sp>
      <p:pic>
        <p:nvPicPr>
          <p:cNvPr id="10" name="Picture 9" descr="desierp-chart-of-account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828800"/>
            <a:ext cx="5468112" cy="3138089"/>
          </a:xfrm>
          <a:prstGeom prst="rect">
            <a:avLst/>
          </a:prstGeom>
          <a:effectLst/>
        </p:spPr>
      </p:pic>
      <p:sp>
        <p:nvSpPr>
          <p:cNvPr id="11" name="TextBox 10"/>
          <p:cNvSpPr txBox="1"/>
          <p:nvPr/>
        </p:nvSpPr>
        <p:spPr>
          <a:xfrm>
            <a:off x="6172200" y="5029200"/>
            <a:ext cx="5468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 i="0">
                <a:solidFill>
                  <a:srgbClr val="6B7280"/>
                </a:solidFill>
                <a:latin typeface="Calibri"/>
              </a:rPr>
              <a:t>Chart of Accounts: summary accounts as headings, postings only to default accounts.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2200" y="5321808"/>
            <a:ext cx="54681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2A150"/>
                </a:solidFill>
                <a:latin typeface="Cambria"/>
              </a:rPr>
              <a:t>For your accountant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5641848"/>
            <a:ext cx="5468112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12A150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Tally export, Excel export of any list or report</a:t>
            </a:r>
          </a:p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12A150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A free read-only login for your chartered accountant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desi-erp.in  ·  +91 90524 99309  ·  sales@scmsoftwarelab.com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19088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"/>
            <a:ext cx="69563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4002" y="118872"/>
            <a:ext cx="2377440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Desi</a:t>
            </a:r>
            <a:r>
              <a:rPr sz="2000" b="1" i="0">
                <a:solidFill>
                  <a:srgbClr val="1F5FD6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7280"/>
                </a:solidFill>
                <a:latin typeface="Calibri"/>
              </a:rPr>
              <a:t>by SCM Software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161B26"/>
                </a:solidFill>
                <a:latin typeface="Cambria"/>
              </a:rPr>
              <a:t>Win customers, pay your people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6B7280"/>
                </a:solidFill>
                <a:latin typeface="Calibri"/>
              </a:rPr>
              <a:t>CRM tied to the same customers and invoices; payroll that follows Indian law and explains itself.</a:t>
            </a:r>
          </a:p>
        </p:txBody>
      </p:sp>
      <p:pic>
        <p:nvPicPr>
          <p:cNvPr id="6" name="Picture 5" descr="desierp-crm-lead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828800"/>
            <a:ext cx="5852160" cy="3358490"/>
          </a:xfrm>
          <a:prstGeom prst="rect">
            <a:avLst/>
          </a:prstGeom>
          <a:effectLst/>
        </p:spPr>
      </p:pic>
      <p:sp>
        <p:nvSpPr>
          <p:cNvPr id="7" name="TextBox 6"/>
          <p:cNvSpPr txBox="1"/>
          <p:nvPr/>
        </p:nvSpPr>
        <p:spPr>
          <a:xfrm>
            <a:off x="548640" y="525780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 i="0">
                <a:solidFill>
                  <a:srgbClr val="6B7280"/>
                </a:solidFill>
                <a:latin typeface="Calibri"/>
              </a:rPr>
              <a:t>Leads: who has not bought yet, who to ring, what was said last time, what it is worth.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577840"/>
            <a:ext cx="58521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F5FD6"/>
                </a:solidFill>
                <a:latin typeface="Cambria"/>
              </a:rPr>
              <a:t>CRM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897880"/>
            <a:ext cx="5852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37744" indent="-237744">
              <a:lnSpc>
                <a:spcPct val="112000"/>
              </a:lnSpc>
              <a:spcAft>
                <a:spcPts val="200"/>
              </a:spcAft>
              <a:buClr>
                <a:srgbClr val="1F5FD6"/>
              </a:buClr>
              <a:buSzPct val="110000"/>
              <a:buFont typeface="Arial"/>
              <a:buChar char="•"/>
            </a:pPr>
            <a:r>
              <a:rPr sz="1200" b="0">
                <a:solidFill>
                  <a:srgbClr val="3D4452"/>
                </a:solidFill>
                <a:latin typeface="Calibri"/>
              </a:rPr>
              <a:t>Leads, follow-ups, pipeline, campaigns, customer care, loyalty and renewals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0" y="1828800"/>
            <a:ext cx="4892040" cy="4526280"/>
          </a:xfrm>
          <a:prstGeom prst="roundRect">
            <a:avLst>
              <a:gd name="adj" fmla="val 8000"/>
            </a:avLst>
          </a:prstGeom>
          <a:solidFill>
            <a:srgbClr val="FF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995160" y="2011680"/>
            <a:ext cx="4480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E8590C"/>
                </a:solidFill>
                <a:latin typeface="Cambria"/>
              </a:rPr>
              <a:t>Payroll &amp; HR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95160" y="2468880"/>
            <a:ext cx="4480560" cy="3749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37744" indent="-237744">
              <a:lnSpc>
                <a:spcPct val="112000"/>
              </a:lnSpc>
              <a:spcAft>
                <a:spcPts val="1200"/>
              </a:spcAft>
              <a:buClr>
                <a:srgbClr val="E8590C"/>
              </a:buClr>
              <a:buSzPct val="110000"/>
              <a:buFont typeface="Arial"/>
              <a:buChar char="•"/>
            </a:pPr>
            <a:r>
              <a:rPr sz="1400" b="0">
                <a:solidFill>
                  <a:srgbClr val="3D4452"/>
                </a:solidFill>
                <a:latin typeface="Calibri"/>
              </a:rPr>
              <a:t>Employees, shifts, attendance and leave</a:t>
            </a:r>
          </a:p>
          <a:p>
            <a:pPr marL="237744" indent="-237744">
              <a:lnSpc>
                <a:spcPct val="112000"/>
              </a:lnSpc>
              <a:spcAft>
                <a:spcPts val="1200"/>
              </a:spcAft>
              <a:buClr>
                <a:srgbClr val="E8590C"/>
              </a:buClr>
              <a:buSzPct val="110000"/>
              <a:buFont typeface="Arial"/>
              <a:buChar char="•"/>
            </a:pPr>
            <a:r>
              <a:rPr sz="1400" b="0">
                <a:solidFill>
                  <a:srgbClr val="3D4452"/>
                </a:solidFill>
                <a:latin typeface="Calibri"/>
              </a:rPr>
              <a:t>Salary structures with PF, VPF, ESI, PT, LWF, TDS and bonus, worked out by the rules</a:t>
            </a:r>
          </a:p>
          <a:p>
            <a:pPr marL="237744" indent="-237744">
              <a:lnSpc>
                <a:spcPct val="112000"/>
              </a:lnSpc>
              <a:spcAft>
                <a:spcPts val="1200"/>
              </a:spcAft>
              <a:buClr>
                <a:srgbClr val="E8590C"/>
              </a:buClr>
              <a:buSzPct val="110000"/>
              <a:buFont typeface="Arial"/>
              <a:buChar char="•"/>
            </a:pPr>
            <a:r>
              <a:rPr sz="1400" b="0">
                <a:solidFill>
                  <a:srgbClr val="3D4452"/>
                </a:solidFill>
                <a:latin typeface="Calibri"/>
              </a:rPr>
              <a:t>Payslips that show how each figure was arrived at</a:t>
            </a:r>
          </a:p>
          <a:p>
            <a:pPr marL="237744" indent="-237744">
              <a:lnSpc>
                <a:spcPct val="112000"/>
              </a:lnSpc>
              <a:spcAft>
                <a:spcPts val="1200"/>
              </a:spcAft>
              <a:buClr>
                <a:srgbClr val="E8590C"/>
              </a:buClr>
              <a:buSzPct val="110000"/>
              <a:buFont typeface="Arial"/>
              <a:buChar char="•"/>
            </a:pPr>
            <a:r>
              <a:rPr sz="1400" b="0">
                <a:solidFill>
                  <a:srgbClr val="3D4452"/>
                </a:solidFill>
                <a:latin typeface="Calibri"/>
              </a:rPr>
              <a:t>Bank advice, full-and-final settlements, statutory reports ready for filing</a:t>
            </a:r>
          </a:p>
          <a:p>
            <a:pPr marL="237744" indent="-237744">
              <a:lnSpc>
                <a:spcPct val="112000"/>
              </a:lnSpc>
              <a:spcAft>
                <a:spcPts val="1200"/>
              </a:spcAft>
              <a:buClr>
                <a:srgbClr val="E8590C"/>
              </a:buClr>
              <a:buSzPct val="110000"/>
              <a:buFont typeface="Arial"/>
              <a:buChar char="•"/>
            </a:pPr>
            <a:r>
              <a:rPr sz="1400" b="0">
                <a:solidFill>
                  <a:srgbClr val="3D4452"/>
                </a:solidFill>
                <a:latin typeface="Calibri"/>
              </a:rPr>
              <a:t>Employee self-service through the same login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desi-erp.in  ·  +91 90524 99309  ·  sales@scmsoftwarelab.com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419088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"/>
            <a:ext cx="69563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4002" y="118872"/>
            <a:ext cx="2377440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Desi</a:t>
            </a:r>
            <a:r>
              <a:rPr sz="2000" b="1" i="0">
                <a:solidFill>
                  <a:srgbClr val="1F5FD6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7280"/>
                </a:solidFill>
                <a:latin typeface="Calibri"/>
              </a:rPr>
              <a:t>by SCM Software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161B26"/>
                </a:solidFill>
                <a:latin typeface="Cambria"/>
              </a:rPr>
              <a:t>Ask your business anything, in plain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6B7280"/>
                </a:solidFill>
                <a:latin typeface="Calibri"/>
              </a:rPr>
              <a:t>A built-in AI assistant that answers from your own data, included with every login.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74519"/>
            <a:ext cx="5120640" cy="4343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5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548640" y="1874519"/>
            <a:ext cx="5120640" cy="548640"/>
          </a:xfrm>
          <a:prstGeom prst="roundRect">
            <a:avLst>
              <a:gd name="adj" fmla="val 40000"/>
            </a:avLst>
          </a:prstGeom>
          <a:solidFill>
            <a:srgbClr val="F6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1874519"/>
            <a:ext cx="46634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1" i="0">
                <a:solidFill>
                  <a:srgbClr val="161B26"/>
                </a:solidFill>
                <a:latin typeface="Calibri"/>
              </a:rPr>
              <a:t>DesiERP AI Assistant  </a:t>
            </a:r>
            <a:r>
              <a:rPr sz="1000" b="0" i="0">
                <a:solidFill>
                  <a:srgbClr val="12A150"/>
                </a:solidFill>
                <a:latin typeface="Calibri"/>
              </a:rPr>
              <a:t>Private · on our servers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651760" y="2606040"/>
            <a:ext cx="2834640" cy="420624"/>
          </a:xfrm>
          <a:prstGeom prst="roundRect">
            <a:avLst>
              <a:gd name="adj" fmla="val 40000"/>
            </a:avLst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651760" y="2606040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0" i="0">
                <a:solidFill>
                  <a:srgbClr val="FFFFFF"/>
                </a:solidFill>
                <a:latin typeface="Calibri"/>
              </a:rPr>
              <a:t>which customers owe us the most?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154680"/>
            <a:ext cx="4206240" cy="1828800"/>
          </a:xfrm>
          <a:prstGeom prst="roundRect">
            <a:avLst>
              <a:gd name="adj" fmla="val 8000"/>
            </a:avLst>
          </a:prstGeom>
          <a:solidFill>
            <a:srgbClr val="F6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14400" y="3246120"/>
            <a:ext cx="3840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1" i="0">
                <a:solidFill>
                  <a:srgbClr val="6B7280"/>
                </a:solidFill>
                <a:latin typeface="Calibri"/>
              </a:rPr>
              <a:t>OUTSTANDING RECEIVABLE BY CUSTOMER · AS OF TODAY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520440"/>
            <a:ext cx="3840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 i="0">
                <a:solidFill>
                  <a:srgbClr val="161B26"/>
                </a:solidFill>
                <a:latin typeface="Cambria"/>
              </a:rPr>
              <a:t>₹4,86,250  across 8 customers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02336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3D4452"/>
                </a:solidFill>
                <a:latin typeface="Calibri"/>
              </a:rPr>
              <a:t>Sri Venkateswara Agencies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4023360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 i="0">
                <a:solidFill>
                  <a:srgbClr val="161B26"/>
                </a:solidFill>
                <a:latin typeface="Calibri"/>
              </a:rPr>
              <a:t>₹1,82,400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4400" y="4261104"/>
            <a:ext cx="3840480" cy="45720"/>
          </a:xfrm>
          <a:prstGeom prst="rect">
            <a:avLst/>
          </a:prstGeom>
          <a:solidFill>
            <a:srgbClr val="E5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914400" y="4261104"/>
            <a:ext cx="3840480" cy="45720"/>
          </a:xfrm>
          <a:prstGeom prst="rect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14400" y="4334256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3D4452"/>
                </a:solidFill>
                <a:latin typeface="Calibri"/>
              </a:rPr>
              <a:t>Lakshmi Provision Store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6160" y="4334256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 i="0">
                <a:solidFill>
                  <a:srgbClr val="161B26"/>
                </a:solidFill>
                <a:latin typeface="Calibri"/>
              </a:rPr>
              <a:t>₹1,12,900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4572000"/>
            <a:ext cx="3840480" cy="45720"/>
          </a:xfrm>
          <a:prstGeom prst="rect">
            <a:avLst/>
          </a:prstGeom>
          <a:solidFill>
            <a:srgbClr val="E5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914400" y="4572000"/>
            <a:ext cx="2381097" cy="45720"/>
          </a:xfrm>
          <a:prstGeom prst="rect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914400" y="4645152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3D4452"/>
                </a:solidFill>
                <a:latin typeface="Calibri"/>
              </a:rPr>
              <a:t>Guntur Kirana Mart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66160" y="4645152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 i="0">
                <a:solidFill>
                  <a:srgbClr val="161B26"/>
                </a:solidFill>
                <a:latin typeface="Calibri"/>
              </a:rPr>
              <a:t>₹74,300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14400" y="4882896"/>
            <a:ext cx="3840480" cy="45720"/>
          </a:xfrm>
          <a:prstGeom prst="rect">
            <a:avLst/>
          </a:prstGeom>
          <a:solidFill>
            <a:srgbClr val="E5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ectangle 24"/>
          <p:cNvSpPr/>
          <p:nvPr/>
        </p:nvSpPr>
        <p:spPr>
          <a:xfrm>
            <a:off x="914400" y="4882896"/>
            <a:ext cx="1574596" cy="45720"/>
          </a:xfrm>
          <a:prstGeom prst="rect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2103120" y="5166360"/>
            <a:ext cx="3383280" cy="420624"/>
          </a:xfrm>
          <a:prstGeom prst="roundRect">
            <a:avLst>
              <a:gd name="adj" fmla="val 40000"/>
            </a:avLst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2103120" y="5166360"/>
            <a:ext cx="338328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0" i="0">
                <a:solidFill>
                  <a:srgbClr val="FFFFFF"/>
                </a:solidFill>
                <a:latin typeface="Calibri"/>
              </a:rPr>
              <a:t>items below reorder level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5715000"/>
            <a:ext cx="46634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6B7280"/>
                </a:solidFill>
                <a:latin typeface="Calibri"/>
              </a:rPr>
              <a:t>Ask anything about your business…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35040" y="1874519"/>
            <a:ext cx="5623560" cy="987552"/>
          </a:xfrm>
          <a:prstGeom prst="roundRect">
            <a:avLst>
              <a:gd name="adj" fmla="val 12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263640" y="1984248"/>
            <a:ext cx="5212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1F5FD6"/>
                </a:solidFill>
                <a:latin typeface="Cambria"/>
              </a:rPr>
              <a:t>Answers from your own data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63640" y="2286000"/>
            <a:ext cx="52120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D4452"/>
                </a:solidFill>
                <a:latin typeface="Calibri"/>
              </a:rPr>
              <a:t>A total, a ranked list or a trend, with a one-line "I read it as" and a link to the full report.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035040" y="2971800"/>
            <a:ext cx="5623560" cy="987552"/>
          </a:xfrm>
          <a:prstGeom prst="roundRect">
            <a:avLst>
              <a:gd name="adj" fmla="val 12000"/>
            </a:avLst>
          </a:prstGeom>
          <a:solidFill>
            <a:srgbClr val="E9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6263640" y="3081528"/>
            <a:ext cx="5212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12A150"/>
                </a:solidFill>
                <a:latin typeface="Cambria"/>
              </a:rPr>
              <a:t>Private by design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63640" y="3383280"/>
            <a:ext cx="52120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D4452"/>
                </a:solidFill>
                <a:latin typeface="Calibri"/>
              </a:rPr>
              <a:t>The model runs on DesiERP's own servers. Nothing goes to an outside AI company, and it never sees your figures, only your question and master names.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035040" y="4069079"/>
            <a:ext cx="5623560" cy="987552"/>
          </a:xfrm>
          <a:prstGeom prst="roundRect">
            <a:avLst>
              <a:gd name="adj" fmla="val 12000"/>
            </a:avLst>
          </a:prstGeom>
          <a:solidFill>
            <a:srgbClr val="F3E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263640" y="4178807"/>
            <a:ext cx="5212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7C3AED"/>
                </a:solidFill>
                <a:latin typeface="Cambria"/>
              </a:rPr>
              <a:t>Follows your roles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63640" y="4480559"/>
            <a:ext cx="52120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D4452"/>
                </a:solidFill>
                <a:latin typeface="Calibri"/>
              </a:rPr>
              <a:t>A user who cannot open Purchase Bills cannot ask about payables. Unsure questions are asked back, not guessed.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035040" y="5166359"/>
            <a:ext cx="5623560" cy="987552"/>
          </a:xfrm>
          <a:prstGeom prst="roundRect">
            <a:avLst>
              <a:gd name="adj" fmla="val 12000"/>
            </a:avLst>
          </a:prstGeom>
          <a:solidFill>
            <a:srgbClr val="FF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6263640" y="5276088"/>
            <a:ext cx="5212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E8590C"/>
                </a:solidFill>
                <a:latin typeface="Cambria"/>
              </a:rPr>
              <a:t>Included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63640" y="5577840"/>
            <a:ext cx="52120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D4452"/>
                </a:solidFill>
                <a:latin typeface="Calibri"/>
              </a:rPr>
              <a:t>Part of every login at the normal recharge price. No per-question fee.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desi-erp.in  ·  +91 90524 99309  ·  sales@scmsoftwarelab.com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881360" y="6419088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"/>
            <a:ext cx="69563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4002" y="118872"/>
            <a:ext cx="2377440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Desi</a:t>
            </a:r>
            <a:r>
              <a:rPr sz="2000" b="1" i="0">
                <a:solidFill>
                  <a:srgbClr val="1F5FD6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7280"/>
                </a:solidFill>
                <a:latin typeface="Calibri"/>
              </a:rPr>
              <a:t>by SCM Software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161B26"/>
                </a:solidFill>
                <a:latin typeface="Cambria"/>
              </a:rPr>
              <a:t>Controls that grow with the company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6B7280"/>
                </a:solidFill>
                <a:latin typeface="Calibri"/>
              </a:rPr>
              <a:t>What a second branch, a tenth user or an auditor will ask for.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74519"/>
            <a:ext cx="3566160" cy="1920240"/>
          </a:xfrm>
          <a:prstGeom prst="roundRect">
            <a:avLst>
              <a:gd name="adj" fmla="val 10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49808" y="205740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F5FD6"/>
                </a:solidFill>
                <a:latin typeface="Cambria"/>
              </a:rPr>
              <a:t>Roles &amp; permissions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41448"/>
            <a:ext cx="3200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Page by page: who may read, write and delete. Sales staff never see salaries.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874519"/>
            <a:ext cx="3566160" cy="1920240"/>
          </a:xfrm>
          <a:prstGeom prst="roundRect">
            <a:avLst>
              <a:gd name="adj" fmla="val 10000"/>
            </a:avLst>
          </a:prstGeom>
          <a:solidFill>
            <a:srgbClr val="F3E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17136" y="205740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7C3AED"/>
                </a:solidFill>
                <a:latin typeface="Cambria"/>
              </a:rPr>
              <a:t>Approval limits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136" y="2441448"/>
            <a:ext cx="3200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Purchases and expenses above an amount wait for the right person.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83296" y="1874519"/>
            <a:ext cx="3566160" cy="1920240"/>
          </a:xfrm>
          <a:prstGeom prst="roundRect">
            <a:avLst>
              <a:gd name="adj" fmla="val 10000"/>
            </a:avLst>
          </a:prstGeom>
          <a:solidFill>
            <a:srgbClr val="FF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84464" y="205740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E8590C"/>
                </a:solidFill>
                <a:latin typeface="Cambria"/>
              </a:rPr>
              <a:t>Audit trail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4464" y="2441448"/>
            <a:ext cx="3200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Every change recorded with who made it and when. Nothing changes silently.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977639"/>
            <a:ext cx="3566160" cy="1920240"/>
          </a:xfrm>
          <a:prstGeom prst="roundRect">
            <a:avLst>
              <a:gd name="adj" fmla="val 10000"/>
            </a:avLst>
          </a:prstGeom>
          <a:solidFill>
            <a:srgbClr val="E9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49808" y="416052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2A150"/>
                </a:solidFill>
                <a:latin typeface="Cambria"/>
              </a:rPr>
              <a:t>Branches &amp; warehouses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4544568"/>
            <a:ext cx="3200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Branch GSTINs, branch-wise access, stock and figures across all of them.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5968" y="3977639"/>
            <a:ext cx="3566160" cy="1920240"/>
          </a:xfrm>
          <a:prstGeom prst="roundRect">
            <a:avLst>
              <a:gd name="adj" fmla="val 10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517136" y="416052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1F5FD6"/>
                </a:solidFill>
                <a:latin typeface="Cambria"/>
              </a:rPr>
              <a:t>Multi-currency &amp; API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17136" y="4544568"/>
            <a:ext cx="3200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Documents in any currency with the rate kept on them; a REST API with keys per business.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3296" y="3977639"/>
            <a:ext cx="3566160" cy="1920240"/>
          </a:xfrm>
          <a:prstGeom prst="roundRect">
            <a:avLst>
              <a:gd name="adj" fmla="val 10000"/>
            </a:avLst>
          </a:prstGeom>
          <a:solidFill>
            <a:srgbClr val="F3E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84464" y="416052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7C3AED"/>
                </a:solidFill>
                <a:latin typeface="Cambria"/>
              </a:rPr>
              <a:t>Your own server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84464" y="4544568"/>
            <a:ext cx="3200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Larger companies can have DesiERP installed on their own server or cloud account, supported by us.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desi-erp.in  ·  +91 90524 99309  ·  sales@scmsoftwarelab.com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81360" y="6419088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"/>
            <a:ext cx="695634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4002" y="118872"/>
            <a:ext cx="2377440" cy="42062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Desi</a:t>
            </a:r>
            <a:r>
              <a:rPr sz="2000" b="1" i="0">
                <a:solidFill>
                  <a:srgbClr val="1F5FD6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6B7280"/>
                </a:solidFill>
                <a:latin typeface="Calibri"/>
              </a:rPr>
              <a:t>by SCM Software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161B26"/>
                </a:solidFill>
                <a:latin typeface="Cambria"/>
              </a:rPr>
              <a:t>Made for the business you run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6B7280"/>
                </a:solidFill>
                <a:latin typeface="Calibri"/>
              </a:rPr>
              <a:t>The same ERP, set up for how each trade actually works.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74519"/>
            <a:ext cx="3566160" cy="1234440"/>
          </a:xfrm>
          <a:prstGeom prst="roundRect">
            <a:avLst>
              <a:gd name="adj" fmla="val 10000"/>
            </a:avLst>
          </a:prstGeom>
          <a:solidFill>
            <a:srgbClr val="F6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749808" y="2130552"/>
            <a:ext cx="146304" cy="146304"/>
          </a:xfrm>
          <a:prstGeom prst="ellipse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039112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61B26"/>
                </a:solidFill>
                <a:latin typeface="Cambria"/>
              </a:rPr>
              <a:t>Retail &amp; supermarkets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42316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POS, barcodes, UPI QR, loyalty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5968" y="1874519"/>
            <a:ext cx="3566160" cy="1234440"/>
          </a:xfrm>
          <a:prstGeom prst="roundRect">
            <a:avLst>
              <a:gd name="adj" fmla="val 10000"/>
            </a:avLst>
          </a:prstGeom>
          <a:solidFill>
            <a:srgbClr val="F6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4517136" y="2130552"/>
            <a:ext cx="146304" cy="146304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73168" y="2039112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61B26"/>
                </a:solidFill>
                <a:latin typeface="Cambria"/>
              </a:rPr>
              <a:t>Wholesale &amp; distribution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73168" y="242316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Routes, credit limits, outstanding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1874519"/>
            <a:ext cx="3566160" cy="1234440"/>
          </a:xfrm>
          <a:prstGeom prst="roundRect">
            <a:avLst>
              <a:gd name="adj" fmla="val 10000"/>
            </a:avLst>
          </a:prstGeom>
          <a:solidFill>
            <a:srgbClr val="F6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8284464" y="2130552"/>
            <a:ext cx="146304" cy="146304"/>
          </a:xfrm>
          <a:prstGeom prst="ellipse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40496" y="2039112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61B26"/>
                </a:solidFill>
                <a:latin typeface="Cambria"/>
              </a:rPr>
              <a:t>Manufacturing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40496" y="242316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BOMs, plans, job cards, costing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91839"/>
            <a:ext cx="3566160" cy="1234440"/>
          </a:xfrm>
          <a:prstGeom prst="roundRect">
            <a:avLst>
              <a:gd name="adj" fmla="val 10000"/>
            </a:avLst>
          </a:prstGeom>
          <a:solidFill>
            <a:srgbClr val="F6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749808" y="3547872"/>
            <a:ext cx="146304" cy="146304"/>
          </a:xfrm>
          <a:prstGeom prst="ellipse">
            <a:avLst/>
          </a:prstGeom>
          <a:solidFill>
            <a:srgbClr val="12A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3456432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61B26"/>
                </a:solidFill>
                <a:latin typeface="Cambria"/>
              </a:rPr>
              <a:t>Pharma &amp; medical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3840479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Batches, expiry, drug licence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15968" y="3291839"/>
            <a:ext cx="3566160" cy="1234440"/>
          </a:xfrm>
          <a:prstGeom prst="roundRect">
            <a:avLst>
              <a:gd name="adj" fmla="val 10000"/>
            </a:avLst>
          </a:prstGeom>
          <a:solidFill>
            <a:srgbClr val="F6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4517136" y="3547872"/>
            <a:ext cx="146304" cy="146304"/>
          </a:xfrm>
          <a:prstGeom prst="ellipse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73168" y="3456432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61B26"/>
                </a:solidFill>
                <a:latin typeface="Cambria"/>
              </a:rPr>
              <a:t>Textiles &amp; garments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73168" y="3840479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Sizes, colours, job work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83296" y="3291839"/>
            <a:ext cx="3566160" cy="1234440"/>
          </a:xfrm>
          <a:prstGeom prst="roundRect">
            <a:avLst>
              <a:gd name="adj" fmla="val 10000"/>
            </a:avLst>
          </a:prstGeom>
          <a:solidFill>
            <a:srgbClr val="F6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8284464" y="3547872"/>
            <a:ext cx="146304" cy="146304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40496" y="3456432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61B26"/>
                </a:solidFill>
                <a:latin typeface="Cambria"/>
              </a:rPr>
              <a:t>Electronics &amp; mobile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40496" y="3840479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Serial numbers, warranty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4709160"/>
            <a:ext cx="3566160" cy="1234440"/>
          </a:xfrm>
          <a:prstGeom prst="roundRect">
            <a:avLst>
              <a:gd name="adj" fmla="val 10000"/>
            </a:avLst>
          </a:prstGeom>
          <a:solidFill>
            <a:srgbClr val="F6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Oval 30"/>
          <p:cNvSpPr/>
          <p:nvPr/>
        </p:nvSpPr>
        <p:spPr>
          <a:xfrm>
            <a:off x="749808" y="4965192"/>
            <a:ext cx="146304" cy="146304"/>
          </a:xfrm>
          <a:prstGeom prst="ellipse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05840" y="4873752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61B26"/>
                </a:solidFill>
                <a:latin typeface="Cambria"/>
              </a:rPr>
              <a:t>Services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" y="525780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Quotes, agreements, renewals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15968" y="4709160"/>
            <a:ext cx="3566160" cy="1234440"/>
          </a:xfrm>
          <a:prstGeom prst="roundRect">
            <a:avLst>
              <a:gd name="adj" fmla="val 10000"/>
            </a:avLst>
          </a:prstGeom>
          <a:solidFill>
            <a:srgbClr val="F6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4517136" y="4965192"/>
            <a:ext cx="146304" cy="146304"/>
          </a:xfrm>
          <a:prstGeom prst="ellipse">
            <a:avLst/>
          </a:prstGeom>
          <a:solidFill>
            <a:srgbClr val="12A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73168" y="4873752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61B26"/>
                </a:solidFill>
                <a:latin typeface="Cambria"/>
              </a:rPr>
              <a:t>Jewellery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73168" y="525780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Weights, purity, making charges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083296" y="4709160"/>
            <a:ext cx="3566160" cy="1234440"/>
          </a:xfrm>
          <a:prstGeom prst="roundRect">
            <a:avLst>
              <a:gd name="adj" fmla="val 10000"/>
            </a:avLst>
          </a:prstGeom>
          <a:solidFill>
            <a:srgbClr val="F6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Oval 38"/>
          <p:cNvSpPr/>
          <p:nvPr/>
        </p:nvSpPr>
        <p:spPr>
          <a:xfrm>
            <a:off x="8284464" y="4965192"/>
            <a:ext cx="146304" cy="146304"/>
          </a:xfrm>
          <a:prstGeom prst="ellipse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540496" y="4873752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61B26"/>
                </a:solidFill>
                <a:latin typeface="Cambria"/>
              </a:rPr>
              <a:t>Chartered accountants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40496" y="525780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3D4452"/>
                </a:solidFill>
                <a:latin typeface="Calibri"/>
              </a:rPr>
              <a:t>A free read-only login per client, Tally export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desi-erp.in  ·  +91 90524 99309  ·  sales@scmsoftwarelab.com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881360" y="6419088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-1371600" y="4114800"/>
            <a:ext cx="4572000" cy="4572000"/>
          </a:xfrm>
          <a:prstGeom prst="ellipse">
            <a:avLst/>
          </a:prstGeom>
          <a:solidFill>
            <a:srgbClr val="1B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scm-logo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48640"/>
            <a:ext cx="966158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5966" y="530352"/>
            <a:ext cx="23774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1" i="0">
                <a:solidFill>
                  <a:srgbClr val="FFFFFF"/>
                </a:solidFill>
                <a:latin typeface="Cambria"/>
              </a:rPr>
              <a:t>Desi</a:t>
            </a:r>
            <a:r>
              <a:rPr sz="2000" b="1" i="0">
                <a:solidFill>
                  <a:srgbClr val="CADCFC"/>
                </a:solidFill>
                <a:latin typeface="Cambria"/>
              </a:rPr>
              <a:t>ERP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CADCFC"/>
                </a:solidFill>
                <a:latin typeface="Calibri"/>
              </a:rPr>
              <a:t>by SCM Software Lab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645920"/>
            <a:ext cx="108813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800" b="1" i="0">
                <a:solidFill>
                  <a:srgbClr val="FFFFFF"/>
                </a:solidFill>
                <a:latin typeface="Cambria"/>
              </a:rPr>
              <a:t>Start for the price of a cup of chai a 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51460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CADCFC"/>
                </a:solidFill>
                <a:latin typeface="Calibri"/>
              </a:rPr>
              <a:t>Sign up, import your items and customers from Excel, and bill the same day. Every module, from the first day.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291840"/>
            <a:ext cx="2606040" cy="1188720"/>
          </a:xfrm>
          <a:prstGeom prst="roundRect">
            <a:avLst>
              <a:gd name="adj" fmla="val 12000"/>
            </a:avLst>
          </a:prstGeom>
          <a:solidFill>
            <a:srgbClr val="1B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822959" y="3474720"/>
            <a:ext cx="347472" cy="347472"/>
          </a:xfrm>
          <a:prstGeom prst="ellipse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3474720"/>
            <a:ext cx="34747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438144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FFFFFF"/>
                </a:solidFill>
                <a:latin typeface="Cambria"/>
              </a:rPr>
              <a:t>Sign 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785615"/>
            <a:ext cx="1874519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CADCFC"/>
                </a:solidFill>
                <a:latin typeface="Calibri"/>
              </a:rPr>
              <a:t>at app.desi-erp.in with your mobile number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29000" y="3291840"/>
            <a:ext cx="2606040" cy="1188720"/>
          </a:xfrm>
          <a:prstGeom prst="roundRect">
            <a:avLst>
              <a:gd name="adj" fmla="val 12000"/>
            </a:avLst>
          </a:prstGeom>
          <a:solidFill>
            <a:srgbClr val="1B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3611880" y="3474720"/>
            <a:ext cx="347472" cy="347472"/>
          </a:xfrm>
          <a:prstGeom prst="ellipse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1880" y="3474720"/>
            <a:ext cx="34747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9080" y="3438144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FFFFFF"/>
                </a:solidFill>
                <a:latin typeface="Cambria"/>
              </a:rPr>
              <a:t>Recharge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69080" y="3785615"/>
            <a:ext cx="1874519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CADCFC"/>
                </a:solidFill>
                <a:latin typeface="Calibri"/>
              </a:rPr>
              <a:t>any number of days, from ₹10 a day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291840"/>
            <a:ext cx="2606040" cy="1188720"/>
          </a:xfrm>
          <a:prstGeom prst="roundRect">
            <a:avLst>
              <a:gd name="adj" fmla="val 12000"/>
            </a:avLst>
          </a:prstGeom>
          <a:solidFill>
            <a:srgbClr val="1B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6400800" y="3474720"/>
            <a:ext cx="347472" cy="347472"/>
          </a:xfrm>
          <a:prstGeom prst="ellipse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0" y="3474720"/>
            <a:ext cx="34747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3438144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FFFFFF"/>
                </a:solidFill>
                <a:latin typeface="Cambria"/>
              </a:rPr>
              <a:t>Set up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0" y="3785615"/>
            <a:ext cx="1874519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CADCFC"/>
                </a:solidFill>
                <a:latin typeface="Calibri"/>
              </a:rPr>
              <a:t>we help with masters and data import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06839" y="3291840"/>
            <a:ext cx="2606040" cy="1188720"/>
          </a:xfrm>
          <a:prstGeom prst="roundRect">
            <a:avLst>
              <a:gd name="adj" fmla="val 12000"/>
            </a:avLst>
          </a:prstGeom>
          <a:solidFill>
            <a:srgbClr val="1B2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9189719" y="3474720"/>
            <a:ext cx="347472" cy="347472"/>
          </a:xfrm>
          <a:prstGeom prst="ellipse">
            <a:avLst/>
          </a:prstGeom>
          <a:solidFill>
            <a:srgbClr val="1F5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89719" y="3474720"/>
            <a:ext cx="34747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46919" y="3438144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FFFFFF"/>
                </a:solidFill>
                <a:latin typeface="Cambria"/>
              </a:rPr>
              <a:t>Start billing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46919" y="3785615"/>
            <a:ext cx="1874519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CADCFC"/>
                </a:solidFill>
                <a:latin typeface="Calibri"/>
              </a:rPr>
              <a:t>GST invoices and e-Invoices today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4846320"/>
            <a:ext cx="10972800" cy="12344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914400" y="4956048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1" i="0">
                <a:solidFill>
                  <a:srgbClr val="6B7280"/>
                </a:solidFill>
                <a:latin typeface="Calibri"/>
              </a:rPr>
              <a:t>Website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525780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1" i="0">
                <a:solidFill>
                  <a:srgbClr val="1F5FD6"/>
                </a:solidFill>
                <a:latin typeface="Cambria"/>
              </a:rPr>
              <a:t>desi-erp.in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89120" y="4956048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1" i="0">
                <a:solidFill>
                  <a:srgbClr val="6B7280"/>
                </a:solidFill>
                <a:latin typeface="Calibri"/>
              </a:rPr>
              <a:t>Call or WhatsApp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120" y="525780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1" i="0">
                <a:solidFill>
                  <a:srgbClr val="161B26"/>
                </a:solidFill>
                <a:latin typeface="Cambria"/>
              </a:rPr>
              <a:t>+91 90524 99309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63840" y="4956048"/>
            <a:ext cx="35661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1" i="0">
                <a:solidFill>
                  <a:srgbClr val="6B7280"/>
                </a:solidFill>
                <a:latin typeface="Calibri"/>
              </a:rPr>
              <a:t>E-mail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63840" y="5257800"/>
            <a:ext cx="3566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 i="0">
                <a:solidFill>
                  <a:srgbClr val="161B26"/>
                </a:solidFill>
                <a:latin typeface="Cambria"/>
              </a:rPr>
              <a:t>sales@scmsoftwarelab.com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400" y="5760720"/>
            <a:ext cx="10515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7280"/>
                </a:solidFill>
                <a:latin typeface="Calibri"/>
              </a:rPr>
              <a:t>SCM Software Lab · D No: 31-15-1311, 2nd Floor, 15/2 Arundelpet, Guntur, Andhra Pradesh 522002, India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6309360"/>
            <a:ext cx="10972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0" i="0">
                <a:solidFill>
                  <a:srgbClr val="CADCFC"/>
                </a:solidFill>
                <a:latin typeface="Calibri"/>
              </a:rPr>
              <a:t>DesiERP is made only by SCM Software Lab, Guntur, and is not connected with any other app or company using the name Desi ERP.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DesiERP: AI-powered cloud ERP for India, ₹10 a day</dc:title>
  <dc:subject>DesiERP product overview</dc:subject>
  <dc:creator>SCM Software Lab</dc:creator>
  <cp:keywords>DesiERP, Desi ERP, cloud ERP India, GST billing software, ERP for small business India, SCM Software Lab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